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Happiness Sans Bold" panose="02000800000000000000" pitchFamily="2" charset="-127"/>
      <p:bold r:id="rId31"/>
    </p:embeddedFont>
    <p:embeddedFont>
      <p:font typeface="Pretendard Bold" panose="02000803000000020004" pitchFamily="2" charset="-127"/>
      <p:bold r:id="rId32"/>
      <p:italic r:id="rId33"/>
    </p:embeddedFont>
    <p:embeddedFont>
      <p:font typeface="Pretendard ExtraBold" panose="02000903000000020004" pitchFamily="2" charset="-127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603000000020004" pitchFamily="2" charset="-127"/>
      <p:regular r:id="rId36"/>
      <p:bold r:id="rId37"/>
    </p:embeddedFont>
    <p:embeddedFont>
      <p:font typeface="Pretendard Regular" panose="02000503000000020004" pitchFamily="2" charset="-127"/>
      <p:regular r:id="rId38"/>
      <p:bold r:id="rId39"/>
    </p:embeddedFont>
    <p:embeddedFont>
      <p:font typeface="Pretendard SemiBold" panose="02000703000000020004" pitchFamily="2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56" autoAdjust="0"/>
  </p:normalViewPr>
  <p:slideViewPr>
    <p:cSldViewPr>
      <p:cViewPr varScale="1">
        <p:scale>
          <a:sx n="56" d="100"/>
          <a:sy n="56" d="100"/>
        </p:scale>
        <p:origin x="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-1905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480300"/>
            <a:ext cx="1854200" cy="185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8953500"/>
            <a:ext cx="762000" cy="762000"/>
          </a:xfrm>
          <a:prstGeom prst="rect">
            <a:avLst/>
          </a:prstGeom>
          <a:effectLst>
            <a:outerShdw blurRad="21685" dir="5400000">
              <a:srgbClr val="242424">
                <a:alpha val="3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953500" y="9334500"/>
            <a:ext cx="2540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093200" y="9334500"/>
            <a:ext cx="254000" cy="7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0800" y="812800"/>
            <a:ext cx="4254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SWE3028-Fall-2024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800" y="3403600"/>
            <a:ext cx="14528800" cy="2425700"/>
          </a:xfrm>
          <a:prstGeom prst="rect">
            <a:avLst/>
          </a:prstGeom>
          <a:effectLst>
            <a:outerShdw blurRad="246944" dist="47625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7500" b="1" i="0" u="none" strike="noStrike">
                <a:solidFill>
                  <a:srgbClr val="FFFFFF"/>
                </a:solidFill>
                <a:latin typeface="Pretendard Medium"/>
              </a:rPr>
              <a:t>NLP-based</a:t>
            </a:r>
          </a:p>
          <a:p>
            <a:pPr lvl="0" algn="l">
              <a:lnSpc>
                <a:spcPct val="95449"/>
              </a:lnSpc>
            </a:pPr>
            <a:r>
              <a:rPr lang="en-US" sz="7500" b="0" i="0" u="none" strike="noStrike">
                <a:solidFill>
                  <a:srgbClr val="FFFFFF"/>
                </a:solidFill>
                <a:latin typeface="Pretendard ExtraBold"/>
              </a:rPr>
              <a:t>Psychological Diagnostic Diary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00" y="7708900"/>
            <a:ext cx="71501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00" y="7708900"/>
            <a:ext cx="33401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76300" y="7912100"/>
            <a:ext cx="369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김나영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김예담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박준현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방기호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000" y="7899400"/>
            <a:ext cx="3086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런닝머신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 </a:t>
            </a: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팀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(TEAM C)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7810500"/>
            <a:ext cx="68834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SemiBold"/>
              </a:rPr>
              <a:t>Weekly Progress Meeting (1)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3048000" y="2082800"/>
            <a:ext cx="1228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23300" y="3314700"/>
            <a:ext cx="11049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787900"/>
            <a:ext cx="17437100" cy="3644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38100" y="4978400"/>
            <a:ext cx="183642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5. Dense layer: It selects the final emotion by transforming the vector from the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token.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①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Linear Transformation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: transforms dimensions by applying weights and biases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according to the number of emotion labels.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②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Softmax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: The probability for each emotion class is calculated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and predicted as the emotion with the highest probability value.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866900"/>
            <a:ext cx="10833100" cy="730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937500" y="2260600"/>
            <a:ext cx="241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>
                    <a:alpha val="85098"/>
                  </a:srgbClr>
                </a:solidFill>
                <a:latin typeface="Pretendard Bold"/>
              </a:rPr>
              <a:t>Why?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0" y="3771900"/>
            <a:ext cx="12204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Bold"/>
              </a:rPr>
              <a:t>BERT</a:t>
            </a:r>
          </a:p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Bidirectional 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to understand context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back and forth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6500" y="6883400"/>
            <a:ext cx="826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Bold"/>
              </a:rPr>
              <a:t>KoBERT</a:t>
            </a:r>
          </a:p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Optimized for Korean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reflecting irregular language changes in Korean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5651500"/>
            <a:ext cx="8382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3657600"/>
            <a:ext cx="87249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6807200"/>
            <a:ext cx="8724900" cy="179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00" y="8102600"/>
            <a:ext cx="12026900" cy="572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8102600"/>
            <a:ext cx="120269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8978900"/>
            <a:ext cx="168275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14400" y="609600"/>
            <a:ext cx="7785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Progess - Expected Progess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2387600"/>
            <a:ext cx="12026900" cy="57277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866900" y="1714500"/>
          <a:ext cx="13868400" cy="23749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74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2-3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4-5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6-7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8-9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10-11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12-13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14-15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2100" y="2387600"/>
            <a:ext cx="12026900" cy="572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2100" y="1892300"/>
            <a:ext cx="7213600" cy="712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2552700"/>
            <a:ext cx="3289300" cy="685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52400" y="27305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Topic Ideation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3479800"/>
            <a:ext cx="4178300" cy="685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78200" y="36449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Data Collection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900" y="4457700"/>
            <a:ext cx="6337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10100" y="46101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AI Model Design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5422900"/>
            <a:ext cx="41783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6451600"/>
            <a:ext cx="41783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700" y="7277100"/>
            <a:ext cx="6337300" cy="685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43900" y="74168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UX/UI Design &amp; Implementation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8102600"/>
            <a:ext cx="41783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100" y="2387600"/>
            <a:ext cx="2654300" cy="662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811000" y="82804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Beta Service &amp; FeedBack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22900" y="6616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Model &amp; Algorithm Implementation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22900" y="5600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Data PreProcessing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4445000"/>
            <a:ext cx="5588000" cy="4000500"/>
          </a:xfrm>
          <a:prstGeom prst="rect">
            <a:avLst/>
          </a:prstGeom>
          <a:effectLst>
            <a:outerShdw blurRad="159388" dist="61546" dir="2700000">
              <a:srgbClr val="000000">
                <a:alpha val="3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445000"/>
            <a:ext cx="8166100" cy="4000500"/>
          </a:xfrm>
          <a:prstGeom prst="rect">
            <a:avLst/>
          </a:prstGeom>
          <a:effectLst>
            <a:outerShdw blurRad="159388" dist="61546" dir="2700000">
              <a:srgbClr val="000000">
                <a:alpha val="3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2667000"/>
            <a:ext cx="3568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860800" y="2921000"/>
            <a:ext cx="321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Flow Chart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2667000"/>
            <a:ext cx="3568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496800" y="2921000"/>
            <a:ext cx="321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IA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1905000"/>
            <a:ext cx="3568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365500"/>
            <a:ext cx="45085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784600"/>
            <a:ext cx="6172200" cy="533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00" y="20066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9800" y="2463800"/>
            <a:ext cx="1054100" cy="8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543800" y="2159000"/>
            <a:ext cx="321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Wireframe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2743200"/>
            <a:ext cx="7391400" cy="6616700"/>
          </a:xfrm>
          <a:prstGeom prst="rect">
            <a:avLst/>
          </a:prstGeom>
          <a:effectLst>
            <a:outerShdw blurRad="436382" dist="152756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80000">
            <a:off x="12801600" y="2959100"/>
            <a:ext cx="19050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8128000" y="6197600"/>
            <a:ext cx="56134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6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&lt;Main Page&gt;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41500" y="2692400"/>
            <a:ext cx="2667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Medium"/>
              </a:rPr>
              <a:t>Navigation Bar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3800" y="6070600"/>
            <a:ext cx="350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Medium"/>
              </a:rPr>
              <a:t>Button to Writing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111500"/>
            <a:ext cx="7251700" cy="5270500"/>
          </a:xfrm>
          <a:prstGeom prst="rect">
            <a:avLst/>
          </a:prstGeom>
          <a:effectLst>
            <a:outerShdw blurRad="276019" dist="121488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3111500"/>
            <a:ext cx="7251700" cy="5270500"/>
          </a:xfrm>
          <a:prstGeom prst="rect">
            <a:avLst/>
          </a:prstGeom>
          <a:effectLst>
            <a:outerShdw blurRad="276019" dist="121488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&lt;Writing Page&gt;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800" y="84963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Create New Journal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3800" y="83947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Use Drafted Journal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098800"/>
            <a:ext cx="7264400" cy="5270500"/>
          </a:xfrm>
          <a:prstGeom prst="rect">
            <a:avLst/>
          </a:prstGeom>
          <a:effectLst>
            <a:outerShdw blurRad="276242" dist="121537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3098800"/>
            <a:ext cx="7264400" cy="5270500"/>
          </a:xfrm>
          <a:prstGeom prst="rect">
            <a:avLst/>
          </a:prstGeom>
          <a:effectLst>
            <a:outerShdw blurRad="276242" dist="121537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&lt;Analyzing Page&gt;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800" y="84963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Choosing by Date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3800" y="83947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Choosing Manually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3594100"/>
            <a:ext cx="7378700" cy="5359400"/>
          </a:xfrm>
          <a:prstGeom prst="rect">
            <a:avLst/>
          </a:prstGeom>
          <a:effectLst>
            <a:outerShdw blurRad="285748" dist="123611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&lt;Analyzing Page&gt;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505200"/>
            <a:ext cx="6692900" cy="1257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3797300"/>
            <a:ext cx="5676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212121"/>
                </a:solidFill>
                <a:latin typeface="Pretendard SemiBold"/>
              </a:rPr>
              <a:t>Prepare a</a:t>
            </a:r>
            <a:r>
              <a:rPr lang="en-US" sz="3600" b="0" i="0" u="none" strike="noStrike">
                <a:solidFill>
                  <a:srgbClr val="55855B"/>
                </a:solidFill>
                <a:latin typeface="Pretendard SemiBold"/>
              </a:rPr>
              <a:t> Framework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524500"/>
            <a:ext cx="6692900" cy="125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63700" y="5816600"/>
            <a:ext cx="5676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212121"/>
                </a:solidFill>
                <a:latin typeface="Pretendard SemiBold"/>
              </a:rPr>
              <a:t>Implement</a:t>
            </a:r>
            <a:r>
              <a:rPr lang="en-US" sz="3600" b="0" i="0" u="none" strike="noStrike">
                <a:solidFill>
                  <a:srgbClr val="55855B"/>
                </a:solidFill>
                <a:latin typeface="Pretendard SemiBold"/>
              </a:rPr>
              <a:t> Several Pages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0" y="5791200"/>
            <a:ext cx="11049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0" y="1346200"/>
            <a:ext cx="6172200" cy="3403600"/>
          </a:xfrm>
          <a:prstGeom prst="rect">
            <a:avLst/>
          </a:prstGeom>
          <a:effectLst>
            <a:outerShdw blurRad="115032" dist="52286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5143500"/>
            <a:ext cx="6172200" cy="3556000"/>
          </a:xfrm>
          <a:prstGeom prst="rect">
            <a:avLst/>
          </a:prstGeom>
          <a:effectLst>
            <a:outerShdw blurRad="125988" dist="82078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3300" y="1244600"/>
            <a:ext cx="37084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100">
                <a:solidFill>
                  <a:srgbClr val="55855B"/>
                </a:solidFill>
                <a:latin typeface="Pretendard Bold"/>
              </a:rPr>
              <a:t>CONTENTS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0F8FF8-A7C6-82AF-169D-5603FF62228B}"/>
              </a:ext>
            </a:extLst>
          </p:cNvPr>
          <p:cNvGrpSpPr/>
          <p:nvPr/>
        </p:nvGrpSpPr>
        <p:grpSpPr>
          <a:xfrm>
            <a:off x="5689600" y="6362700"/>
            <a:ext cx="6908800" cy="889000"/>
            <a:chOff x="5689600" y="6667500"/>
            <a:chExt cx="6908800" cy="889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6667500"/>
              <a:ext cx="6908800" cy="889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6667500"/>
              <a:ext cx="1130300" cy="889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5753100" y="684276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35800" y="68199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Challenging Problem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92D717-87A7-F3EB-484F-26D98406D52D}"/>
              </a:ext>
            </a:extLst>
          </p:cNvPr>
          <p:cNvGrpSpPr/>
          <p:nvPr/>
        </p:nvGrpSpPr>
        <p:grpSpPr>
          <a:xfrm>
            <a:off x="5689600" y="2832100"/>
            <a:ext cx="6908800" cy="889000"/>
            <a:chOff x="5689600" y="2743200"/>
            <a:chExt cx="6908800" cy="889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2743200"/>
              <a:ext cx="6908800" cy="889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2743200"/>
              <a:ext cx="1130300" cy="889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753100" y="29083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0100" y="29083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Technical Background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587E6C-C4CF-3F5E-10D3-FE2BA79C87C8}"/>
              </a:ext>
            </a:extLst>
          </p:cNvPr>
          <p:cNvGrpSpPr/>
          <p:nvPr/>
        </p:nvGrpSpPr>
        <p:grpSpPr>
          <a:xfrm>
            <a:off x="5689600" y="4337050"/>
            <a:ext cx="7340600" cy="1473200"/>
            <a:chOff x="5689600" y="4673600"/>
            <a:chExt cx="7340600" cy="14732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4673600"/>
              <a:ext cx="6908800" cy="8890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4673600"/>
              <a:ext cx="1130300" cy="8890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5753100" y="48387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FFFFFF"/>
                  </a:solidFill>
                  <a:latin typeface="Pretendard SemiBold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556500" y="4826000"/>
              <a:ext cx="39116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Progress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07100" y="5791200"/>
              <a:ext cx="7023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787878"/>
                  </a:solidFill>
                  <a:ea typeface="Pretendard Light"/>
                </a:rPr>
                <a:t>⓵ UX/UI Design ⓶ Front-end  ⓷ AI ⓸ Back-end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8C8D26-585F-0A3C-2141-AEC6C44B7EAA}"/>
              </a:ext>
            </a:extLst>
          </p:cNvPr>
          <p:cNvGrpSpPr/>
          <p:nvPr/>
        </p:nvGrpSpPr>
        <p:grpSpPr>
          <a:xfrm>
            <a:off x="5689600" y="7804150"/>
            <a:ext cx="6908800" cy="889000"/>
            <a:chOff x="5689600" y="8166100"/>
            <a:chExt cx="6908800" cy="8890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8166100"/>
              <a:ext cx="6908800" cy="8890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8166100"/>
              <a:ext cx="1130300" cy="8890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5753100" y="83185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035800" y="83185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Plan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8610600"/>
            <a:ext cx="5562600" cy="66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3213100"/>
            <a:ext cx="3949700" cy="260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38900" y="3441700"/>
            <a:ext cx="9359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>
                    <a:alpha val="85098"/>
                  </a:srgbClr>
                </a:solidFill>
                <a:latin typeface="Pretendard SemiBold"/>
              </a:rPr>
              <a:t>Wellness Conversation Script Dataset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From 16,000 </a:t>
            </a:r>
            <a:r>
              <a:rPr lang="en-US" sz="21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counsel data</a:t>
            </a: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received from Gangnam Severance, </a:t>
            </a:r>
          </a:p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5,232 user utterances</a:t>
            </a: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were extracted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when the patient himself/herself visited the hospital.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2006600" y="6515100"/>
            <a:ext cx="14274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Depression / Sadness / Loneliness / Anger / Lethargy / Abnormal Emotional Control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Sense of Loss / Loss of Appetite / Increase in Appetite / Insomnia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Nervousness / Fatigue / Feeling of Guilt / Loss of Concentration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Decrease in Confidence / Decline in Self-esteem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Feeling of Despair / Suicidal Impulse / Feeling of Insecurity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8000" y="8648700"/>
            <a:ext cx="7112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19 emotional labels in total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1701800"/>
            <a:ext cx="48006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7124700" y="1955800"/>
            <a:ext cx="4038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Data Collection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216400"/>
            <a:ext cx="2209800" cy="3098800"/>
          </a:xfrm>
          <a:prstGeom prst="rect">
            <a:avLst/>
          </a:prstGeom>
          <a:effectLst>
            <a:outerShdw blurRad="48487" dist="50919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400" y="4216400"/>
            <a:ext cx="2209800" cy="3098800"/>
          </a:xfrm>
          <a:prstGeom prst="rect">
            <a:avLst/>
          </a:prstGeom>
          <a:effectLst>
            <a:outerShdw blurRad="48487" dist="50919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4356100"/>
            <a:ext cx="6172200" cy="2946400"/>
          </a:xfrm>
          <a:prstGeom prst="rect">
            <a:avLst/>
          </a:prstGeom>
          <a:effectLst>
            <a:outerShdw blurRad="86563" dist="68035" dir="27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790700" y="7785100"/>
            <a:ext cx="7086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Utterances separated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by clinical keywords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0200" y="3289300"/>
            <a:ext cx="2387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Before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0700" y="7785100"/>
            <a:ext cx="7086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Numbered emotion label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tagged for each utterance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289300"/>
            <a:ext cx="2387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After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676400"/>
            <a:ext cx="48895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692900" y="1955800"/>
            <a:ext cx="4889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Data Preprocessing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721100"/>
            <a:ext cx="15417800" cy="1676400"/>
          </a:xfrm>
          <a:prstGeom prst="rect">
            <a:avLst/>
          </a:prstGeom>
          <a:effectLst>
            <a:outerShdw blurRad="28166" dist="3880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3937000"/>
            <a:ext cx="2184400" cy="71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500" y="6235700"/>
            <a:ext cx="151130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 baseline</a:t>
            </a:r>
            <a:r>
              <a:rPr lang="en-US" sz="3000" b="0" i="0" u="none" strike="noStrike" spc="-100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pipeline </a:t>
            </a: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was constructed 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using pre-trained KoBERT models provided by SKT Brain. 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The above is the result of testing with the built simple </a:t>
            </a:r>
            <a:r>
              <a:rPr lang="en-US" sz="3000" b="0" i="0" u="none" strike="noStrike" spc="-100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emotion classifier</a:t>
            </a: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(https://github.com/SKTBrain/KoBERT)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1701800"/>
            <a:ext cx="54356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375400" y="19558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Pipeline Constructing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Back-end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1701800"/>
            <a:ext cx="44069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3873500"/>
            <a:ext cx="115951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2857500"/>
            <a:ext cx="5626100" cy="1435100"/>
          </a:xfrm>
          <a:prstGeom prst="rect">
            <a:avLst/>
          </a:prstGeom>
          <a:effectLst>
            <a:outerShdw blurRad="20533" dist="33136" dir="2700000">
              <a:srgbClr val="55855B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375400" y="19558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5900" y="3086100"/>
            <a:ext cx="61087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Input diary data using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Medium"/>
              </a:rPr>
              <a:t>KoBERT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55855B"/>
                </a:solidFill>
                <a:latin typeface="Pretendard SemiBold"/>
              </a:rPr>
              <a:t>emotional data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 extracted from the text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is output to the server.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900" y="3251200"/>
            <a:ext cx="6121400" cy="1435100"/>
          </a:xfrm>
          <a:prstGeom prst="rect">
            <a:avLst/>
          </a:prstGeom>
          <a:effectLst>
            <a:outerShdw blurRad="20533" dist="33136" dir="2700000">
              <a:srgbClr val="55855B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476500" y="3441700"/>
            <a:ext cx="610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A server that performs major functions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- Sending diary data to a </a:t>
            </a:r>
            <a:r>
              <a:rPr lang="en-US" sz="2200" b="0" i="0" u="none" strike="noStrike">
                <a:solidFill>
                  <a:srgbClr val="55855B"/>
                </a:solidFill>
                <a:latin typeface="Pretendard SemiBold"/>
              </a:rPr>
              <a:t>kobert server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- Storing and reading this data in a database.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500" y="7734300"/>
            <a:ext cx="5626100" cy="1168400"/>
          </a:xfrm>
          <a:prstGeom prst="rect">
            <a:avLst/>
          </a:prstGeom>
          <a:effectLst>
            <a:outerShdw blurRad="13551" dist="26918" dir="2700000">
              <a:srgbClr val="55855B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943600" y="7962900"/>
            <a:ext cx="61087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Storage that stores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5855B"/>
                </a:solidFill>
                <a:latin typeface="Pretendard SemiBold"/>
              </a:rPr>
              <a:t>user information, diary data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, etc.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Back-end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968500"/>
            <a:ext cx="3314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517900"/>
            <a:ext cx="4279900" cy="6172200"/>
          </a:xfrm>
          <a:prstGeom prst="rect">
            <a:avLst/>
          </a:prstGeom>
          <a:effectLst>
            <a:outerShdw blurRad="182919" dist="98899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35100" y="22225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API List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968500"/>
            <a:ext cx="3314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127500"/>
            <a:ext cx="8813800" cy="4419600"/>
          </a:xfrm>
          <a:prstGeom prst="rect">
            <a:avLst/>
          </a:prstGeom>
          <a:effectLst>
            <a:outerShdw blurRad="194698" dist="102034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9639300" y="22225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ERD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03. Challenging Problem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267200"/>
            <a:ext cx="7581900" cy="4152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70100" y="8661400"/>
            <a:ext cx="5638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5855B"/>
                </a:solidFill>
                <a:latin typeface="Pretendard SemiBold"/>
              </a:rPr>
              <a:t>Imbalance</a:t>
            </a:r>
            <a:r>
              <a:rPr lang="en-US" sz="2500" b="0" i="0" u="none" strike="noStrike">
                <a:solidFill>
                  <a:srgbClr val="55855B"/>
                </a:solidFill>
                <a:latin typeface="Pretendard Medium"/>
              </a:rPr>
              <a:t> </a:t>
            </a: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in the number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of utterances by emotion label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6019800"/>
            <a:ext cx="61214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1137900" y="62738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retendard SemiBold"/>
              </a:rPr>
              <a:t>Data Augmentation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2133600"/>
            <a:ext cx="61849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273800"/>
            <a:ext cx="1104900" cy="60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375400" y="23876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Optimize Performance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0" y="2578100"/>
            <a:ext cx="5524500" cy="3987800"/>
          </a:xfrm>
          <a:prstGeom prst="rect">
            <a:avLst/>
          </a:prstGeom>
          <a:effectLst>
            <a:outerShdw blurRad="158129" dist="61303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03. Challenging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4584700"/>
            <a:ext cx="61214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14500" y="48260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retendard SemiBold"/>
              </a:rPr>
              <a:t>Hyperparameter Tuning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5900" y="6819900"/>
            <a:ext cx="7759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Plan to use various deep learning techniques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to find </a:t>
            </a:r>
            <a:r>
              <a:rPr lang="en-US" sz="2500" b="0" i="0" u="none" strike="noStrike">
                <a:solidFill>
                  <a:srgbClr val="55855B"/>
                </a:solidFill>
                <a:latin typeface="Pretendard SemiBold"/>
              </a:rPr>
              <a:t>the best combination of parameters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65300"/>
            <a:ext cx="7607300" cy="7416800"/>
          </a:xfrm>
          <a:prstGeom prst="rect">
            <a:avLst/>
          </a:prstGeom>
          <a:effectLst>
            <a:outerShdw blurRad="547633" dist="171124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660400"/>
            <a:ext cx="1892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04. Plan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04. Plan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2870200"/>
            <a:ext cx="5168900" cy="2273300"/>
          </a:xfrm>
          <a:prstGeom prst="rect">
            <a:avLst/>
          </a:prstGeom>
          <a:effectLst>
            <a:outerShdw blurRad="51243" dist="34897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33300" y="4419600"/>
            <a:ext cx="723900" cy="38100"/>
          </a:xfrm>
          <a:prstGeom prst="rect">
            <a:avLst/>
          </a:prstGeom>
          <a:effectLst>
            <a:outerShdw blurRad="17" dist="636" dir="189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2750800" y="3175000"/>
            <a:ext cx="4381500" cy="444500"/>
          </a:xfrm>
          <a:prstGeom prst="rect">
            <a:avLst/>
          </a:prstGeom>
          <a:effectLst>
            <a:outerShdw blurRad="29416" dist="315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SemiBold"/>
              </a:rPr>
              <a:t>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9400" y="4064000"/>
            <a:ext cx="416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Structural modification and Performance improvement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5715000"/>
            <a:ext cx="5168900" cy="227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7251700"/>
            <a:ext cx="7239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42900" y="7061200"/>
            <a:ext cx="416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Developing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6200" y="6045200"/>
            <a:ext cx="4381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SemiBold"/>
              </a:rPr>
              <a:t>Back-end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844800"/>
            <a:ext cx="5067300" cy="516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4445000"/>
            <a:ext cx="7112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5753100"/>
            <a:ext cx="7112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7048500"/>
            <a:ext cx="7112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43000" y="32131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12121"/>
                </a:solidFill>
                <a:latin typeface="Pretendard SemiBold"/>
              </a:rPr>
              <a:t>UX/UI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1600" y="40894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Specify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Detailed Features and Policy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1600" y="5867400"/>
            <a:ext cx="407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Logo CI, Color Chip, Typography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600" y="5397500"/>
            <a:ext cx="4089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Create a Branding Design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600" y="67056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Planning Additional Features and Building Wireframes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2844800"/>
            <a:ext cx="5067300" cy="5168900"/>
          </a:xfrm>
          <a:prstGeom prst="rect">
            <a:avLst/>
          </a:prstGeom>
          <a:effectLst>
            <a:outerShdw blurRad="256187" dist="78028" dir="2700000">
              <a:srgbClr val="000000">
                <a:alpha val="5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44450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57531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70485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6985000" y="3213100"/>
            <a:ext cx="4305300" cy="431800"/>
          </a:xfrm>
          <a:prstGeom prst="rect">
            <a:avLst/>
          </a:prstGeom>
          <a:effectLst>
            <a:outerShdw dist="309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12121"/>
                </a:solidFill>
                <a:latin typeface="Pretendard SemiBold"/>
              </a:rPr>
              <a:t>Front-end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13600" y="40894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Fetch to the Back-end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the entered parameters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600" y="54102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 Implementation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an Unimplemented Pages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13600" y="67056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 Implementation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Detailed Features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4256400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2781300"/>
            <a:ext cx="188468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-2781300"/>
            <a:ext cx="18542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2781300"/>
            <a:ext cx="1854200" cy="185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4889500"/>
            <a:ext cx="1854200" cy="185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0" y="5105400"/>
            <a:ext cx="3276600" cy="1600200"/>
          </a:xfrm>
          <a:prstGeom prst="rect">
            <a:avLst/>
          </a:prstGeom>
          <a:effectLst>
            <a:outerShdw blurRad="296333" dist="57150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9000" b="0" i="0" u="none" strike="noStrike">
                <a:solidFill>
                  <a:srgbClr val="FFFFFF"/>
                </a:solidFill>
                <a:latin typeface="Pretendard ExtraBold"/>
              </a:rPr>
              <a:t>Q &amp; 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7099300"/>
            <a:ext cx="8902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55855B"/>
                </a:solidFill>
                <a:latin typeface="Pretendard Medium"/>
              </a:rPr>
              <a:t>NLP-based Psychological Diagnostic Diary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651000"/>
            <a:ext cx="10388600" cy="468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6921500"/>
            <a:ext cx="8191500" cy="127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64600" y="8382000"/>
            <a:ext cx="571500" cy="55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84800" y="7239000"/>
            <a:ext cx="75438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000000"/>
                </a:solidFill>
                <a:latin typeface="Pretendard Medium"/>
              </a:rPr>
              <a:t>A stack of</a:t>
            </a:r>
            <a:r>
              <a:rPr lang="en-US" sz="3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3800" b="0" i="0" u="none" strike="noStrike">
                <a:solidFill>
                  <a:srgbClr val="55855B"/>
                </a:solidFill>
                <a:latin typeface="Pretendard SemiBold"/>
              </a:rPr>
              <a:t>Transformer Encoders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92900" y="9118600"/>
            <a:ext cx="546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12121"/>
                </a:solidFill>
                <a:latin typeface="Pretendard Medium"/>
              </a:rPr>
              <a:t>Working with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55855B"/>
                </a:highlight>
                <a:latin typeface="Pretendard Medium"/>
              </a:rPr>
              <a:t>fine-tuned BERT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0" y="2692400"/>
            <a:ext cx="6413500" cy="490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79900" y="4191000"/>
            <a:ext cx="977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692400"/>
            <a:ext cx="61849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79900" y="6540500"/>
            <a:ext cx="977900" cy="68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2300" y="2933700"/>
            <a:ext cx="570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5855B"/>
                </a:solidFill>
                <a:latin typeface="Pretendard SemiBold"/>
              </a:rPr>
              <a:t>Fine-Tuning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600" y="5346700"/>
            <a:ext cx="84836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12121"/>
                </a:solidFill>
                <a:latin typeface="Pretendard Medium"/>
              </a:rPr>
              <a:t>Improve performance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12121"/>
                </a:solidFill>
                <a:latin typeface="Pretendard Medium"/>
              </a:rPr>
              <a:t>in diverse downstream tasks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7556500"/>
            <a:ext cx="61849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900" y="2667000"/>
            <a:ext cx="1803400" cy="180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900" y="6388100"/>
            <a:ext cx="1803400" cy="180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7797800"/>
            <a:ext cx="570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5855B"/>
                </a:solidFill>
                <a:latin typeface="Pretendard SemiBold"/>
              </a:rPr>
              <a:t>Single Text Classification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784600"/>
            <a:ext cx="3708400" cy="439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9500" y="2082800"/>
            <a:ext cx="7569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FFFFFF"/>
                </a:solidFill>
                <a:highlight>
                  <a:srgbClr val="55855B"/>
                </a:highlight>
                <a:latin typeface="Pretendard SemiBold"/>
              </a:rPr>
              <a:t>&lt;limitation&gt;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62200"/>
            <a:ext cx="9131300" cy="457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7645400"/>
            <a:ext cx="10109200" cy="127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203700" y="7962900"/>
            <a:ext cx="9880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000000"/>
                </a:solidFill>
                <a:latin typeface="Pretendard Medium"/>
              </a:rPr>
              <a:t>A version of</a:t>
            </a:r>
            <a:r>
              <a:rPr lang="en-US" sz="3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3800" b="0" i="0" u="none" strike="noStrike">
                <a:solidFill>
                  <a:srgbClr val="55855B"/>
                </a:solidFill>
                <a:latin typeface="Pretendard SemiBold"/>
              </a:rPr>
              <a:t>BERT fine-tuned for Korean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5080000"/>
            <a:ext cx="17437100" cy="327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5359400"/>
            <a:ext cx="18389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1. Wordpiece Embedding: The input sentences are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tokenized 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and divided into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subwords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었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지만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This allows the model to partially handle not only frequently appearing words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but also </a:t>
            </a:r>
            <a:r>
              <a:rPr lang="en-US" sz="3000" b="0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first-time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complex words.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0200" y="2235200"/>
            <a:ext cx="980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input: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힘들었지만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않았다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2768600"/>
            <a:ext cx="1228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힘들었지만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않았다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97900" y="3848100"/>
            <a:ext cx="11049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7900" y="2692400"/>
            <a:ext cx="1104900" cy="60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63500" y="1676400"/>
            <a:ext cx="1838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었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지만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7300"/>
            <a:ext cx="16751300" cy="278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38100" y="4102100"/>
            <a:ext cx="183896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2. Position Embedding: Information about how the tokens are</a:t>
            </a:r>
            <a:r>
              <a:rPr lang="en-US" sz="3000" b="1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arranged</a:t>
            </a:r>
            <a:r>
              <a:rPr lang="en-US" sz="3000" b="1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within the sentence is added.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It plays an important role in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grasping the context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946900"/>
            <a:ext cx="16751300" cy="207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3500" y="7162800"/>
            <a:ext cx="18389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3. Segment Embedding: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Different sentences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are distinguished.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It recognizes the differences between sentences by distinguishing several sentences.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975100"/>
            <a:ext cx="292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041900"/>
            <a:ext cx="15849600" cy="322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641600"/>
            <a:ext cx="4953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400" y="2641600"/>
            <a:ext cx="4953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400" y="2641600"/>
            <a:ext cx="4953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00" y="2641600"/>
            <a:ext cx="4953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100" y="2641600"/>
            <a:ext cx="4953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100" y="2641600"/>
            <a:ext cx="495300" cy="157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9100" y="2641600"/>
            <a:ext cx="4953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800" y="2641600"/>
            <a:ext cx="495300" cy="157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641600"/>
            <a:ext cx="4953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2641600"/>
            <a:ext cx="495300" cy="157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641600"/>
            <a:ext cx="4953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2641600"/>
            <a:ext cx="495300" cy="1574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20800" y="3124200"/>
            <a:ext cx="617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4. KoBERT - 12 Transformer layers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8100" y="5321300"/>
            <a:ext cx="183642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Each layer learns how a particular word relates to another word in a sentence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through a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self-attention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The [CLS] token is transformed into a vector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that reflects the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full context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of multiple input sentences.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1048</Words>
  <Application>Microsoft Office PowerPoint</Application>
  <PresentationFormat>Custom</PresentationFormat>
  <Paragraphs>206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김예담</cp:lastModifiedBy>
  <cp:revision>4</cp:revision>
  <dcterms:created xsi:type="dcterms:W3CDTF">2006-08-16T00:00:00Z</dcterms:created>
  <dcterms:modified xsi:type="dcterms:W3CDTF">2024-10-18T00:12:09Z</dcterms:modified>
</cp:coreProperties>
</file>